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8" r:id="rId3"/>
    <p:sldId id="257" r:id="rId4"/>
    <p:sldId id="258" r:id="rId5"/>
    <p:sldId id="261" r:id="rId6"/>
    <p:sldId id="259" r:id="rId7"/>
    <p:sldId id="260" r:id="rId8"/>
    <p:sldId id="263" r:id="rId9"/>
    <p:sldId id="264" r:id="rId10"/>
    <p:sldId id="265" r:id="rId11"/>
    <p:sldId id="267" r:id="rId12"/>
    <p:sldId id="268" r:id="rId13"/>
    <p:sldId id="272" r:id="rId14"/>
    <p:sldId id="273" r:id="rId15"/>
    <p:sldId id="291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70" r:id="rId27"/>
    <p:sldId id="285" r:id="rId28"/>
    <p:sldId id="289" r:id="rId29"/>
    <p:sldId id="290" r:id="rId30"/>
    <p:sldId id="271" r:id="rId31"/>
    <p:sldId id="284" r:id="rId32"/>
    <p:sldId id="292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85"/>
    <a:srgbClr val="EFE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456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79BDA-DA3F-460C-B36E-51F37FDD2B82}" type="datetimeFigureOut">
              <a:rPr lang="en-IN" smtClean="0"/>
              <a:t>20-06-2020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FF3AC-888B-4927-A3CF-4ED7BF6F2C8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451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FF3AC-888B-4927-A3CF-4ED7BF6F2C8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92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FF3AC-888B-4927-A3CF-4ED7BF6F2C82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4420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FF3AC-888B-4927-A3CF-4ED7BF6F2C82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567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FF3AC-888B-4927-A3CF-4ED7BF6F2C82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20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CC8F-61D5-4258-8F29-83C8F77507C4}" type="datetime1">
              <a:rPr lang="en-IN" smtClean="0"/>
              <a:t>20-06-2020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436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7C38E-FFA7-459C-B8BE-C3573FB20D41}" type="datetime1">
              <a:rPr lang="en-IN" smtClean="0"/>
              <a:t>20-06-2020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014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3299A-FD3B-441C-A3D0-8318CDEDDDD2}" type="datetime1">
              <a:rPr lang="en-IN" smtClean="0"/>
              <a:t>20-06-2020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582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E310-2B0D-49B9-9800-620176694F50}" type="datetime1">
              <a:rPr lang="en-IN" smtClean="0"/>
              <a:t>20-06-2020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23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8AD56-B5C1-41F6-862D-023FFD8018FE}" type="datetime1">
              <a:rPr lang="en-IN" smtClean="0"/>
              <a:t>20-06-2020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535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2FBC-9D03-4BC9-9CAD-F49C0F457C5E}" type="datetime1">
              <a:rPr lang="en-IN" smtClean="0"/>
              <a:t>20-06-2020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391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F6D5D-C447-4D69-9EFF-E96F8E4F5D83}" type="datetime1">
              <a:rPr lang="en-IN" smtClean="0"/>
              <a:t>20-06-2020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285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7A57-E474-4E2D-9783-6E40D24BE053}" type="datetime1">
              <a:rPr lang="en-IN" smtClean="0"/>
              <a:t>20-06-2020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1091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4BFC-6EE7-40C6-AC7B-A0A5AF4D9D80}" type="datetime1">
              <a:rPr lang="en-IN" smtClean="0"/>
              <a:t>20-06-2020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57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9360-300E-42D9-B383-778174EB2F29}" type="datetime1">
              <a:rPr lang="en-IN" smtClean="0"/>
              <a:t>20-06-2020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20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0A47-F842-4BFC-A9F3-7E3129DC73AF}" type="datetime1">
              <a:rPr lang="en-IN" smtClean="0"/>
              <a:t>20-06-2020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845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09579-51EE-46FA-86C6-160F1EF08A01}" type="datetime1">
              <a:rPr lang="en-IN" smtClean="0"/>
              <a:t>20-06-2020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CFD3-5E18-4883-AD6D-65E566DD186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691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6551"/>
            <a:ext cx="9144000" cy="1026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lgerian" panose="04020705040A02060702" pitchFamily="82" charset="0"/>
              </a:rPr>
              <a:t>GETTING TO KNOW PLANTS</a:t>
            </a:r>
            <a:endParaRPr lang="en-IN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387" y="1245503"/>
            <a:ext cx="9144000" cy="86955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LESSON – 07 (MODULE </a:t>
            </a:r>
            <a:r>
              <a:rPr lang="en-US" smtClean="0">
                <a:latin typeface="Andalus" panose="02020603050405020304" pitchFamily="18" charset="-78"/>
                <a:cs typeface="Andalus" panose="02020603050405020304" pitchFamily="18" charset="-78"/>
              </a:rPr>
              <a:t>– </a:t>
            </a:r>
            <a:r>
              <a:rPr lang="en-US" smtClean="0">
                <a:latin typeface="Andalus" panose="02020603050405020304" pitchFamily="18" charset="-78"/>
                <a:cs typeface="Andalus" panose="02020603050405020304" pitchFamily="18" charset="-78"/>
              </a:rPr>
              <a:t>1/1)</a:t>
            </a:r>
            <a:endParaRPr lang="en-US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AUDITI DEY (TGT), A.E.C.S.-2, MUMBAI</a:t>
            </a:r>
            <a:endParaRPr lang="en-IN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8014"/>
            <a:ext cx="12192000" cy="46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61"/>
            <a:ext cx="10515600" cy="1095186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CLIMBERS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946"/>
            <a:ext cx="10515600" cy="5114403"/>
          </a:xfrm>
        </p:spPr>
        <p:txBody>
          <a:bodyPr/>
          <a:lstStyle/>
          <a:p>
            <a:pPr algn="just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also plants with soft and weak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stems.  Instead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spreading themselves 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ground,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take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support of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nearby object to climb up.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10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7" y="2470245"/>
            <a:ext cx="5829308" cy="3722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6" y="2470245"/>
            <a:ext cx="5742872" cy="37223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9810" y="6192576"/>
            <a:ext cx="163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BITTER GOURD</a:t>
            </a:r>
            <a:endParaRPr lang="en-I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78546" y="6192576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GRAPEVINE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8950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5468"/>
          </a:xfrm>
        </p:spPr>
        <p:txBody>
          <a:bodyPr/>
          <a:lstStyle/>
          <a:p>
            <a:pPr algn="ctr"/>
            <a:r>
              <a:rPr lang="en-US" b="1" u="sng" dirty="0" smtClean="0"/>
              <a:t>PARTS OF A PLANT</a:t>
            </a: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11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1" y="928049"/>
            <a:ext cx="5144069" cy="54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9164"/>
            <a:ext cx="10515600" cy="1001192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STEM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5241"/>
            <a:ext cx="10515600" cy="4351338"/>
          </a:xfrm>
        </p:spPr>
        <p:txBody>
          <a:bodyPr/>
          <a:lstStyle/>
          <a:p>
            <a:pPr algn="just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that part of a plant which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bears branches, flowers, leaves, fruits and buds.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grows above the ground.</a:t>
            </a:r>
          </a:p>
          <a:p>
            <a:r>
              <a:rPr lang="en-US" b="1" dirty="0" smtClean="0">
                <a:cs typeface="Times New Roman" panose="02020603050405020304" pitchFamily="18" charset="0"/>
              </a:rPr>
              <a:t>FUNCTIONS:</a:t>
            </a:r>
            <a:endParaRPr lang="en-IN" b="1" dirty="0"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supplying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                                                       minerals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roots to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parts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                                                                           plant.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also helps in transporting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prepared                                                           by leaves to different parts of the plant,                                                         including roots.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12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2209800"/>
            <a:ext cx="381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95535"/>
            <a:ext cx="10515601" cy="110546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ACTIVITY</a:t>
            </a:r>
            <a:r>
              <a:rPr lang="en-US" dirty="0" smtClean="0"/>
              <a:t>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show how the stem helps in the conduction  of water.</a:t>
            </a:r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60" y="1201003"/>
            <a:ext cx="6441743" cy="5520472"/>
          </a:xfrm>
        </p:spPr>
        <p:txBody>
          <a:bodyPr>
            <a:normAutofit/>
          </a:bodyPr>
          <a:lstStyle/>
          <a:p>
            <a:pPr algn="just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First, let us take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glass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fill one-third of it with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water.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Then add a few drops of coloured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ink to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water.  </a:t>
            </a:r>
          </a:p>
          <a:p>
            <a:pPr algn="just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the base of a stem and put it in the  glass having coloured water. </a:t>
            </a:r>
          </a:p>
          <a:p>
            <a:pPr algn="just"/>
            <a:r>
              <a:rPr lang="en-IN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that after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                                          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 stem and leaves of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 change colour and take after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colour of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ink.  This is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proof that the stem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carries water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parts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plant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Stems have narrow tubes inside them, through which the water travels upwards.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 smtClean="0"/>
              <a:t>AUDITI DEY/6/SCI/ONLINE/2020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13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3" y="1201003"/>
            <a:ext cx="5308978" cy="51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573" y="44308"/>
            <a:ext cx="10515600" cy="900753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atin typeface="+mn-lt"/>
              </a:rPr>
              <a:t>LEAF </a:t>
            </a:r>
            <a:r>
              <a:rPr lang="en-US" b="1" dirty="0" smtClean="0">
                <a:latin typeface="+mn-lt"/>
              </a:rPr>
              <a:t>: </a:t>
            </a:r>
            <a:r>
              <a:rPr lang="en-IN" b="1" dirty="0">
                <a:latin typeface="+mn-lt"/>
              </a:rPr>
              <a:t>PARTS OF A </a:t>
            </a:r>
            <a:r>
              <a:rPr lang="en-IN" b="1" dirty="0" smtClean="0">
                <a:latin typeface="+mn-lt"/>
              </a:rPr>
              <a:t>LEAF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51" y="859809"/>
            <a:ext cx="11614245" cy="5861665"/>
          </a:xfrm>
        </p:spPr>
        <p:txBody>
          <a:bodyPr>
            <a:normAutofit/>
          </a:bodyPr>
          <a:lstStyle/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Petiole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is the stalk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via which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                                                                                         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joined to the plant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Lamina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is the expanded part or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portion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which is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responsible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photosynthesis.</a:t>
            </a:r>
          </a:p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Midrib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is the central, prominent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thick structure/line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right in the middle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a leaf which helps support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                                                                       prevents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from breaking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Veins: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many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run through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                                                                                    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leaf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called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veins. They                                                                        transport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and minerals.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14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76" y="859809"/>
            <a:ext cx="5063319" cy="549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lgerian" panose="04020705040A02060702" pitchFamily="82" charset="0"/>
              </a:rPr>
              <a:t>BRAIN TEASERS</a:t>
            </a:r>
            <a:endParaRPr lang="en-IN" b="1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ALL LEAVES HAVE A PETIOLE?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out some plants which have leaves with a petiole and some which have leaves without any petiole.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their names? If not, try to find out.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15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597"/>
            <a:ext cx="2282383" cy="261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486720"/>
            <a:ext cx="2690243" cy="269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2639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LEAF VENATION 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8866"/>
            <a:ext cx="10515600" cy="5902609"/>
          </a:xfrm>
        </p:spPr>
        <p:txBody>
          <a:bodyPr/>
          <a:lstStyle/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Leaf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venation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design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veins on the leaf surface. 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major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leaf venation.</a:t>
            </a:r>
          </a:p>
          <a:p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RETICULATE VENATION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It is a type of venation in which the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veins form a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net-like shape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either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of the midrib.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16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055" y="2756848"/>
            <a:ext cx="2802491" cy="3335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2756848"/>
            <a:ext cx="2661314" cy="3335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2756848"/>
            <a:ext cx="2781726" cy="3335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07" y="2756848"/>
            <a:ext cx="3000375" cy="33352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96599" y="6129527"/>
            <a:ext cx="87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PEEPAL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30935" y="612602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HIBISCUS</a:t>
            </a:r>
            <a:endParaRPr lang="en-IN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94752" y="6137754"/>
            <a:ext cx="68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ROSE</a:t>
            </a:r>
            <a:endParaRPr lang="en-IN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114518" y="6126020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NEEM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32114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467"/>
            <a:ext cx="10515600" cy="1026946"/>
          </a:xfrm>
        </p:spPr>
        <p:txBody>
          <a:bodyPr>
            <a:normAutofit/>
          </a:bodyPr>
          <a:lstStyle/>
          <a:p>
            <a:r>
              <a:rPr lang="en-US" b="1" u="sng" dirty="0"/>
              <a:t>LEAF VENATION</a:t>
            </a:r>
            <a:r>
              <a:rPr lang="en-US" b="1" dirty="0"/>
              <a:t> </a:t>
            </a:r>
            <a:r>
              <a:rPr lang="en-US" b="1" dirty="0" smtClean="0"/>
              <a:t>                      </a:t>
            </a:r>
            <a:r>
              <a:rPr lang="en-US" sz="36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66" y="1146413"/>
            <a:ext cx="10515600" cy="5076966"/>
          </a:xfrm>
        </p:spPr>
        <p:txBody>
          <a:bodyPr/>
          <a:lstStyle/>
          <a:p>
            <a:pPr algn="just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venation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said to exist when the veins run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one another.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97396"/>
            <a:ext cx="4114800" cy="365125"/>
          </a:xfrm>
        </p:spPr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17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72" y="2053989"/>
            <a:ext cx="2731192" cy="4033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245" y="2053987"/>
            <a:ext cx="2781220" cy="4033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2053989"/>
            <a:ext cx="3049479" cy="4033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349" y="2053988"/>
            <a:ext cx="3071711" cy="40330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8276" y="6125722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TULIP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38600" y="6125722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TURMERIC</a:t>
            </a:r>
            <a:endParaRPr lang="en-I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199328" y="6125722"/>
            <a:ext cx="109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BAMBOO</a:t>
            </a:r>
            <a:endParaRPr lang="en-IN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124536" y="6123367"/>
            <a:ext cx="10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BANANA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5553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5259"/>
            <a:ext cx="10515600" cy="816561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FUNCTIONS OF A LEAF</a:t>
            </a:r>
            <a:endParaRPr lang="en-IN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8" y="1091821"/>
            <a:ext cx="6231987" cy="5629654"/>
          </a:xfrm>
        </p:spPr>
        <p:txBody>
          <a:bodyPr>
            <a:normAutofit lnSpcReduction="10000"/>
          </a:bodyPr>
          <a:lstStyle/>
          <a:p>
            <a:pPr algn="just"/>
            <a:r>
              <a:rPr lang="en-IN" b="1" dirty="0" smtClean="0">
                <a:cs typeface="Times New Roman" panose="02020603050405020304" pitchFamily="18" charset="0"/>
              </a:rPr>
              <a:t>TRANSPIRATION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Transpiration is the                                                                                process by which plants release                                                                                    the excess amount of water (in the form                                                                                   of vapour) into the air. </a:t>
            </a:r>
          </a:p>
          <a:p>
            <a:pPr algn="just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helps in cooling the plants down. </a:t>
            </a:r>
          </a:p>
          <a:p>
            <a:pPr algn="just"/>
            <a:r>
              <a:rPr lang="en-IN" b="1" dirty="0" smtClean="0">
                <a:cs typeface="Times New Roman" panose="02020603050405020304" pitchFamily="18" charset="0"/>
              </a:rPr>
              <a:t>ACTIVITY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We can observe transpiration                                                                                                        by enclosing the leafy part of a plant in a                                                                              closed polythene bag and leaving it in                                                                                  the sun. </a:t>
            </a:r>
          </a:p>
          <a:p>
            <a:pPr algn="just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a while, we see tiny droplets of                                                                             water on the insides of the polythene bag.                                                                 This proves that the leaves have                                                                       performed transpiration.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pPr/>
              <a:t>18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11" y="438245"/>
            <a:ext cx="5397305" cy="59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75"/>
            <a:ext cx="10515600" cy="1069143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FUNCTIONS </a:t>
            </a:r>
            <a:r>
              <a:rPr lang="en-US" b="1" u="sng" dirty="0" smtClean="0"/>
              <a:t>OF A LEAF</a:t>
            </a:r>
            <a:r>
              <a:rPr lang="en-US" b="1" dirty="0" smtClean="0"/>
              <a:t>                  </a:t>
            </a:r>
            <a:r>
              <a:rPr lang="en-US" sz="36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421" y="1041009"/>
            <a:ext cx="11633981" cy="568046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b="1" dirty="0" smtClean="0"/>
              <a:t>PHOTOSYNTHESIS:</a:t>
            </a:r>
            <a:r>
              <a:rPr lang="en-IN" dirty="0" smtClean="0"/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 is defined as the process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helps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leaves prepare food for the plant with the help of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carbon-di-oxide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the presence of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sunlight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a green pigment (in leaves) called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food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stored in various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parts                                                                           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 in the form of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starch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IN" b="1" dirty="0" smtClean="0"/>
              <a:t>ACTIVITY</a:t>
            </a:r>
            <a:r>
              <a:rPr lang="en-IN" dirty="0" smtClean="0"/>
              <a:t>: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 to see if leaves really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                                                       perform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photosynthesis,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us take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leaf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                                                                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immerse it in a test tube filled with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spirit. 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test tube in a beaker filled with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water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the beaker.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leaf loses its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colour,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 it and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pour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 solution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 it.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can see that it turns blue-black in                                                                         colour; this shows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presence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starch.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19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1" y="2264184"/>
            <a:ext cx="5078436" cy="409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WHY STUDY PLANTS?</a:t>
            </a:r>
            <a:endParaRPr lang="en-IN" dirty="0">
              <a:solidFill>
                <a:srgbClr val="00B05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1063" y="1556366"/>
            <a:ext cx="8992737" cy="4351338"/>
          </a:xfrm>
        </p:spPr>
        <p:txBody>
          <a:bodyPr/>
          <a:lstStyle/>
          <a:p>
            <a:r>
              <a:rPr lang="en-I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lants </a:t>
            </a:r>
            <a:r>
              <a:rPr lang="en-I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I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only </a:t>
            </a:r>
            <a:r>
              <a:rPr lang="en-I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of </a:t>
            </a:r>
            <a:r>
              <a:rPr lang="en-I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on the </a:t>
            </a:r>
            <a:r>
              <a:rPr lang="en-I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I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arth.</a:t>
            </a:r>
          </a:p>
          <a:p>
            <a:r>
              <a:rPr lang="en-I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a major </a:t>
            </a:r>
            <a:r>
              <a:rPr lang="en-I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of the food </a:t>
            </a:r>
            <a:r>
              <a:rPr lang="en-IN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we eat.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maintain soil fertility.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prevent soil erosion.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cause rain.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regulate the temperature of the earth.</a:t>
            </a: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shelter to many animals, insects and birds</a:t>
            </a:r>
            <a:endParaRPr lang="en-I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……the list goes on……..</a:t>
            </a:r>
            <a:endParaRPr lang="en-I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628" y="285781"/>
            <a:ext cx="1993608" cy="2288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869" y="3923162"/>
            <a:ext cx="2208865" cy="2208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2154711"/>
            <a:ext cx="2190016" cy="21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265"/>
            <a:ext cx="10515600" cy="767637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atin typeface="+mn-lt"/>
              </a:rPr>
              <a:t>ROOTS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0791"/>
            <a:ext cx="10515599" cy="5726265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root is a very important component of the plant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for the simple reason that in its absence,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plant ceases to exist.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Roots generally grow under the ground.</a:t>
            </a: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20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411020"/>
            <a:ext cx="7056781" cy="39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1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13"/>
            <a:ext cx="10515600" cy="904117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TYPES OF ROOTS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60" y="1037229"/>
            <a:ext cx="11668836" cy="5684245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major types of roots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exist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 ROOTS: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type of root system, there is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prominent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long root and a bunch of smaller roots which grow from this main root called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roots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Plants showing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reticulate venation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leaves have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 roots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21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3" y="3261815"/>
            <a:ext cx="4148919" cy="3108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8" y="3261815"/>
            <a:ext cx="3718869" cy="3090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96701" y="6356350"/>
            <a:ext cx="133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CORIANDER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08198" y="635214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RADISH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3093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62"/>
            <a:ext cx="10515600" cy="876820"/>
          </a:xfrm>
        </p:spPr>
        <p:txBody>
          <a:bodyPr>
            <a:normAutofit/>
          </a:bodyPr>
          <a:lstStyle/>
          <a:p>
            <a:r>
              <a:rPr lang="en-US" b="1" u="sng" dirty="0"/>
              <a:t>TYPES OF </a:t>
            </a:r>
            <a:r>
              <a:rPr lang="en-US" b="1" u="sng" dirty="0" smtClean="0"/>
              <a:t>ROOTS</a:t>
            </a:r>
            <a:r>
              <a:rPr lang="en-US" b="1" dirty="0"/>
              <a:t> </a:t>
            </a:r>
            <a:r>
              <a:rPr lang="en-US" b="1" dirty="0" smtClean="0"/>
              <a:t>                      </a:t>
            </a:r>
            <a:r>
              <a:rPr lang="en-US" sz="28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1" y="1023582"/>
            <a:ext cx="11723427" cy="5697893"/>
          </a:xfrm>
        </p:spPr>
        <p:txBody>
          <a:bodyPr/>
          <a:lstStyle/>
          <a:p>
            <a:pPr algn="just"/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ROOTS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type of root system, a group of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similar-sized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emerge from the base of the plant. They do not have a main root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Plants showing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 venation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leaves have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fibrous roots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22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9" y="2388358"/>
            <a:ext cx="3660017" cy="377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69" y="2388358"/>
            <a:ext cx="3534769" cy="3776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4859" y="6164392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GRASS</a:t>
            </a:r>
            <a:endParaRPr lang="en-I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252385" y="6164392"/>
            <a:ext cx="14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RICE (PADDY)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92716" y="616439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WHEAT</a:t>
            </a:r>
            <a:endParaRPr lang="en-IN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58" y="2388358"/>
            <a:ext cx="3758842" cy="37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409"/>
            <a:ext cx="10515600" cy="1081537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FUNCTIONS OF ROOTS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1946"/>
            <a:ext cx="10515600" cy="5114404"/>
          </a:xfrm>
        </p:spPr>
        <p:txBody>
          <a:bodyPr>
            <a:normAutofit/>
          </a:bodyPr>
          <a:lstStyle/>
          <a:p>
            <a:pPr lvl="0" algn="just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Roots are responsible for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absorbing minerals and water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soil and transferring them to the stem. </a:t>
            </a:r>
          </a:p>
          <a:p>
            <a:pPr lvl="0" algn="just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Another important function of roots is to firmly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anchor the plant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ground. This is essential to support the upright position of the plants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23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60" y="3172797"/>
            <a:ext cx="5659650" cy="31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900967"/>
          </a:xfrm>
        </p:spPr>
        <p:txBody>
          <a:bodyPr>
            <a:normAutofit/>
          </a:bodyPr>
          <a:lstStyle/>
          <a:p>
            <a:r>
              <a:rPr lang="en-US" b="1" u="sng" dirty="0"/>
              <a:t>FUNCTIONS OF </a:t>
            </a:r>
            <a:r>
              <a:rPr lang="en-US" b="1" u="sng" dirty="0" smtClean="0"/>
              <a:t>ROOTS</a:t>
            </a:r>
            <a:r>
              <a:rPr lang="en-US" b="1" dirty="0" smtClean="0"/>
              <a:t>              </a:t>
            </a:r>
            <a:r>
              <a:rPr lang="en-US" sz="28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3212"/>
            <a:ext cx="10515600" cy="5638263"/>
          </a:xfrm>
        </p:spPr>
        <p:txBody>
          <a:bodyPr/>
          <a:lstStyle/>
          <a:p>
            <a:pPr lvl="0" algn="just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Roots also perform the function of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storing important nutrients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food for growth.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some roots which are edible.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24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06" y="2614305"/>
            <a:ext cx="2704658" cy="3138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" y="2614305"/>
            <a:ext cx="2779594" cy="3127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45" y="2614305"/>
            <a:ext cx="2770330" cy="31388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2216" y="5742200"/>
            <a:ext cx="107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CARROTS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04426" y="5738693"/>
            <a:ext cx="125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BEET ROOT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42592" y="572120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RADISH</a:t>
            </a:r>
            <a:endParaRPr lang="en-IN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4" y="2614305"/>
            <a:ext cx="2952503" cy="31278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5544" y="574925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TURNIP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642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14"/>
            <a:ext cx="10515600" cy="931412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FLOWERS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1064526"/>
            <a:ext cx="11149084" cy="5112437"/>
          </a:xfrm>
        </p:spPr>
        <p:txBody>
          <a:bodyPr/>
          <a:lstStyle/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seed-                                                                        bearing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plant which grow                                                                                     at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end of the stem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the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part                                                                                  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 plant.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25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75" y="133114"/>
            <a:ext cx="2974147" cy="3106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75" y="3382203"/>
            <a:ext cx="2974147" cy="2974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76" y="3419706"/>
            <a:ext cx="3084571" cy="2938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49" y="133114"/>
            <a:ext cx="2987298" cy="3106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13" y="3419706"/>
            <a:ext cx="2900436" cy="29382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" y="3419706"/>
            <a:ext cx="2845558" cy="29382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2696" y="133114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HIBISCUS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8562" y="157888"/>
            <a:ext cx="68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ROSE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5573" y="3436078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PETUNIA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6831" y="3436078"/>
            <a:ext cx="54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LILY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34049" y="5897007"/>
            <a:ext cx="90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DAHLIA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63443" y="5915759"/>
            <a:ext cx="2019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CHRYSANTHEMUM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9259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925" y="91614"/>
            <a:ext cx="10515600" cy="1061937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atin typeface="+mn-lt"/>
              </a:rPr>
              <a:t>PARTS OF A FLOWER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1153551"/>
            <a:ext cx="11423176" cy="556792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 typically consists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RECEPTACLE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It is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 flower to which all the parts of a flower are attached.</a:t>
            </a:r>
          </a:p>
          <a:p>
            <a:pPr lvl="0"/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26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09" y="2521527"/>
            <a:ext cx="5054631" cy="383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7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111"/>
            <a:ext cx="10515600" cy="1041644"/>
          </a:xfrm>
        </p:spPr>
        <p:txBody>
          <a:bodyPr/>
          <a:lstStyle/>
          <a:p>
            <a:pPr algn="ctr"/>
            <a:r>
              <a:rPr lang="en-US" b="1" u="sng" dirty="0"/>
              <a:t>PARTS OF A FLOWER</a:t>
            </a:r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27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206" y="1195755"/>
            <a:ext cx="8314005" cy="51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13"/>
            <a:ext cx="10515600" cy="986003"/>
          </a:xfrm>
        </p:spPr>
        <p:txBody>
          <a:bodyPr>
            <a:normAutofit/>
          </a:bodyPr>
          <a:lstStyle/>
          <a:p>
            <a:r>
              <a:rPr lang="en-US" b="1" u="sng" dirty="0"/>
              <a:t>PARTS OF A </a:t>
            </a:r>
            <a:r>
              <a:rPr lang="en-US" b="1" u="sng" dirty="0" smtClean="0"/>
              <a:t>FLOWER</a:t>
            </a:r>
            <a:r>
              <a:rPr lang="en-US" b="1" dirty="0" smtClean="0"/>
              <a:t>                 </a:t>
            </a:r>
            <a:r>
              <a:rPr lang="en-US" sz="28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19116"/>
            <a:ext cx="10515600" cy="5057847"/>
          </a:xfrm>
        </p:spPr>
        <p:txBody>
          <a:bodyPr/>
          <a:lstStyle/>
          <a:p>
            <a:pPr lvl="0" algn="just"/>
            <a:r>
              <a:rPr lang="en-I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SEPALS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are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leaf-like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outermost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circle of a flower. All sepals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together are called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Calyx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 protect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flower during its bud stage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flowers have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sepals, while some have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separate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sepals.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28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3" y="3084394"/>
            <a:ext cx="4502212" cy="2993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84" y="3084394"/>
            <a:ext cx="4494023" cy="2993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9618" y="6102154"/>
            <a:ext cx="28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JOINTED SEPALS OF DATURA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42404" y="6137487"/>
            <a:ext cx="272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SEPARATE SEPALS OF ROSE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4881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113"/>
            <a:ext cx="10515600" cy="1013299"/>
          </a:xfrm>
        </p:spPr>
        <p:txBody>
          <a:bodyPr/>
          <a:lstStyle/>
          <a:p>
            <a:r>
              <a:rPr lang="en-US" b="1" u="sng" dirty="0"/>
              <a:t>PARTS OF A FLOWER</a:t>
            </a:r>
            <a:r>
              <a:rPr lang="en-US" b="1" dirty="0"/>
              <a:t> </a:t>
            </a:r>
            <a:r>
              <a:rPr lang="en-US" b="1" dirty="0" smtClean="0"/>
              <a:t>                </a:t>
            </a:r>
            <a:r>
              <a:rPr lang="en-US" sz="28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6412"/>
            <a:ext cx="10515600" cy="5030551"/>
          </a:xfrm>
        </p:spPr>
        <p:txBody>
          <a:bodyPr/>
          <a:lstStyle/>
          <a:p>
            <a:pPr lvl="0" algn="just"/>
            <a:r>
              <a:rPr lang="en-IN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PETALS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together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known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corolla, and are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inside the sepals. </a:t>
            </a:r>
          </a:p>
          <a:p>
            <a:pPr lvl="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attract insects for pollination and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reproductive organs of the flower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ome flowers have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petals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some others have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petals.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29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05" y="3391468"/>
            <a:ext cx="3206371" cy="278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75" y="3391468"/>
            <a:ext cx="3479249" cy="2814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373" y="6206224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JOINTED PETALS  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38999" y="6206224"/>
            <a:ext cx="19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SEPARATE PETALS 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1606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1"/>
            <a:ext cx="10515600" cy="1153550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CLASSIFICATION OF PLANTS</a:t>
            </a:r>
            <a:endParaRPr lang="en-IN" b="1" u="sng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6591"/>
            <a:ext cx="10515599" cy="3545058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basis of the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thickness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their stems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place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origin of their branches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plants can broadly be classified into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categories: </a:t>
            </a:r>
          </a:p>
          <a:p>
            <a:pPr marL="0" indent="0">
              <a:buNone/>
            </a:pPr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Herbs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Shrubs and </a:t>
            </a:r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Trees</a:t>
            </a:r>
            <a:endParaRPr lang="en-I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71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511" y="495537"/>
            <a:ext cx="10515600" cy="627796"/>
          </a:xfrm>
        </p:spPr>
        <p:txBody>
          <a:bodyPr>
            <a:noAutofit/>
          </a:bodyPr>
          <a:lstStyle/>
          <a:p>
            <a:r>
              <a:rPr lang="en-US" b="1" u="sng" dirty="0" smtClean="0"/>
              <a:t>PARTS OF A FLOWER </a:t>
            </a:r>
            <a:r>
              <a:rPr lang="en-US" b="1" dirty="0"/>
              <a:t> </a:t>
            </a:r>
            <a:r>
              <a:rPr lang="en-US" b="1" dirty="0" smtClean="0"/>
              <a:t>               </a:t>
            </a:r>
            <a:r>
              <a:rPr lang="en-US" sz="28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57" y="1375107"/>
            <a:ext cx="11591778" cy="4981243"/>
          </a:xfrm>
        </p:spPr>
        <p:txBody>
          <a:bodyPr>
            <a:normAutofit/>
          </a:bodyPr>
          <a:lstStyle/>
          <a:p>
            <a:r>
              <a:rPr lang="en-IN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STAMEN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male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part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consists of anther and filament.</a:t>
            </a:r>
          </a:p>
          <a:p>
            <a:pPr lvl="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anther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sac-like structure that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produces and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stores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pollen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supports the anther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en-IN" dirty="0"/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0" y="3283528"/>
            <a:ext cx="3964914" cy="3179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42" y="3283527"/>
            <a:ext cx="4093529" cy="3179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30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457" y="2797792"/>
            <a:ext cx="3099986" cy="36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288"/>
            <a:ext cx="10515600" cy="936885"/>
          </a:xfrm>
        </p:spPr>
        <p:txBody>
          <a:bodyPr>
            <a:normAutofit/>
          </a:bodyPr>
          <a:lstStyle/>
          <a:p>
            <a:r>
              <a:rPr lang="en-US" b="1" u="sng" dirty="0"/>
              <a:t>PARTS OF A FLOWER </a:t>
            </a:r>
            <a:r>
              <a:rPr lang="en-US" b="1" dirty="0" smtClean="0"/>
              <a:t>                </a:t>
            </a:r>
            <a:r>
              <a:rPr lang="en-US" sz="2800" b="1" dirty="0" smtClean="0"/>
              <a:t>continued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3" y="968990"/>
            <a:ext cx="11610466" cy="5387359"/>
          </a:xfrm>
        </p:spPr>
        <p:txBody>
          <a:bodyPr/>
          <a:lstStyle/>
          <a:p>
            <a:pPr lvl="0" algn="just"/>
            <a:r>
              <a:rPr lang="en-IN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PISTIL/CARPEL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female reproductive part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comprised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three parts- stigma,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style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ovary.</a:t>
            </a:r>
          </a:p>
          <a:p>
            <a:pPr lvl="0" algn="just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Stigma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top-most part of a carpel. It is sticky and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receives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pollen during pollination.</a:t>
            </a:r>
          </a:p>
          <a:p>
            <a:pPr lvl="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long tube which connects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stigma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ovary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ovary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contains a lot of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ovules.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31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24" y="3771725"/>
            <a:ext cx="3192389" cy="2672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57" y="3771726"/>
            <a:ext cx="3124319" cy="2672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" y="3771726"/>
            <a:ext cx="2863648" cy="2672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50" y="3771724"/>
            <a:ext cx="2835595" cy="269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lgerian" panose="04020705040A02060702" pitchFamily="82" charset="0"/>
              </a:rPr>
              <a:t>BRAIN TEASERS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186" y="1935664"/>
            <a:ext cx="10043614" cy="3078921"/>
          </a:xfrm>
        </p:spPr>
        <p:txBody>
          <a:bodyPr/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all flowers have sepals, petals, stamens and pistils?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flowers that do not have one or more of these?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flowers which have parts other than these?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all flowers have the same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sepals, petals, stamens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pistils? 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the number of sepals and petals in a flower always the same?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32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296" y="92249"/>
            <a:ext cx="2159553" cy="2478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7" y="4763257"/>
            <a:ext cx="1958218" cy="195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33</a:t>
            </a:fld>
            <a:endParaRPr lang="en-I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29" y="225082"/>
            <a:ext cx="6885542" cy="61312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8" y="493392"/>
            <a:ext cx="1982622" cy="1982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39" y="493392"/>
            <a:ext cx="2047911" cy="2047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8" y="3936201"/>
            <a:ext cx="2203013" cy="2203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71" y="3966926"/>
            <a:ext cx="2141561" cy="21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4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274"/>
            <a:ext cx="10515600" cy="914399"/>
          </a:xfrm>
        </p:spPr>
        <p:txBody>
          <a:bodyPr/>
          <a:lstStyle/>
          <a:p>
            <a:r>
              <a:rPr lang="en-IN" b="1" u="sng" dirty="0" smtClean="0">
                <a:latin typeface="+mn-lt"/>
              </a:rPr>
              <a:t>HERBS</a:t>
            </a:r>
            <a:endParaRPr lang="en-IN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1734"/>
            <a:ext cx="10515600" cy="5434616"/>
          </a:xfrm>
        </p:spPr>
        <p:txBody>
          <a:bodyPr/>
          <a:lstStyle/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plants that have 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and frail stems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these are small plants with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fewer branches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4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88" y="2230010"/>
            <a:ext cx="3920012" cy="3626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62" y="2230010"/>
            <a:ext cx="3443762" cy="3626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2" y="2230010"/>
            <a:ext cx="3626324" cy="3626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326" y="5918169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FENUGREEK (METHI)</a:t>
            </a:r>
            <a:endParaRPr lang="en-I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4263" y="5920455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MINT (PUDINA)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936099" y="5918169"/>
            <a:ext cx="231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CORIANDER (DHANIA)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6546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5</a:t>
            </a:fld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3411940" y="136478"/>
            <a:ext cx="4857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smtClean="0"/>
              <a:t>SOME MORE HERBS</a:t>
            </a:r>
            <a:endParaRPr lang="en-IN" sz="44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5" y="875173"/>
            <a:ext cx="10467535" cy="54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716"/>
            <a:ext cx="10515600" cy="968990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SHRUBS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3707"/>
            <a:ext cx="10515600" cy="5182642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plants with </a:t>
            </a:r>
            <a:r>
              <a:rPr lang="en-I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hard,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not exactly thick stems.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Their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branches generally originate from the base of their stems. </a:t>
            </a:r>
            <a:endParaRPr lang="en-I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much taller than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herbs,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shorter than trees.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6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89" y="2982933"/>
            <a:ext cx="3037385" cy="3004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03" y="2982934"/>
            <a:ext cx="3181776" cy="3004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" y="2982933"/>
            <a:ext cx="2888006" cy="3004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25" y="2982934"/>
            <a:ext cx="2812835" cy="3004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6077895"/>
            <a:ext cx="10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JASMINE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4020256" y="6077895"/>
            <a:ext cx="688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ROSE</a:t>
            </a:r>
            <a:endParaRPr lang="en-IN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56219" y="607789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TULSI</a:t>
            </a:r>
            <a:endParaRPr lang="en-I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313824" y="6077895"/>
            <a:ext cx="244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HIBISCUS (CHINA ROSE)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99245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9933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TREES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2513"/>
            <a:ext cx="10515600" cy="5601374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plants which are very tall and have a thick and hard stem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branches originate from the upper part of the tree and are very high above the ground.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b="1" smtClean="0"/>
              <a:t>7</a:t>
            </a:fld>
            <a:endParaRPr lang="en-IN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254876"/>
            <a:ext cx="3948582" cy="3654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40" y="2254875"/>
            <a:ext cx="5099543" cy="3654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0" y="2254876"/>
            <a:ext cx="2749713" cy="3654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3902" y="5987018"/>
            <a:ext cx="167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COCONUT TREE</a:t>
            </a:r>
            <a:endParaRPr lang="en-IN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59425" y="5987018"/>
            <a:ext cx="1517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BANYAN TREE</a:t>
            </a:r>
            <a:endParaRPr lang="en-IN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376524" y="5983511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MANGO TREE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6439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35" y="1828799"/>
            <a:ext cx="10876129" cy="3370998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other kinds of plants.  They are:</a:t>
            </a:r>
            <a:b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Creepers</a:t>
            </a:r>
            <a:b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&amp;</a:t>
            </a:r>
            <a:r>
              <a:rPr lang="en-I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I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Climbers</a:t>
            </a:r>
            <a:r>
              <a:rPr lang="en-IN" dirty="0" smtClean="0">
                <a:solidFill>
                  <a:srgbClr val="FF0000"/>
                </a:solidFill>
              </a:rPr>
              <a:t/>
            </a:r>
            <a:br>
              <a:rPr lang="en-IN" dirty="0" smtClean="0">
                <a:solidFill>
                  <a:srgbClr val="FF0000"/>
                </a:solidFill>
              </a:rPr>
            </a:br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96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479"/>
            <a:ext cx="10515600" cy="1023581"/>
          </a:xfrm>
        </p:spPr>
        <p:txBody>
          <a:bodyPr/>
          <a:lstStyle/>
          <a:p>
            <a:r>
              <a:rPr lang="en-US" b="1" u="sng" dirty="0" smtClean="0">
                <a:latin typeface="+mn-lt"/>
              </a:rPr>
              <a:t>CREEPERS</a:t>
            </a:r>
            <a:endParaRPr lang="en-IN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60060"/>
            <a:ext cx="10515600" cy="5196290"/>
          </a:xfrm>
        </p:spPr>
        <p:txBody>
          <a:bodyPr/>
          <a:lstStyle/>
          <a:p>
            <a:pPr algn="just"/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plants which have soft, weak and green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stems; hence they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cannot stand straight and instead spread </a:t>
            </a:r>
            <a:r>
              <a:rPr lang="en-I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themselves on 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ground.</a:t>
            </a:r>
          </a:p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AUDITI DEY/6/SCI/ONLINE/2020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CFD3-5E18-4883-AD6D-65E566DD186F}" type="slidenum">
              <a:rPr lang="en-IN" smtClean="0"/>
              <a:t>9</a:t>
            </a:fld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18" y="2276475"/>
            <a:ext cx="5668923" cy="367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9" y="2276476"/>
            <a:ext cx="5664374" cy="3678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2359" y="6003288"/>
            <a:ext cx="16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BOTTLE GOURD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564066" y="6002404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PUMPKIN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230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1625</Words>
  <Application>Microsoft Office PowerPoint</Application>
  <PresentationFormat>Custom</PresentationFormat>
  <Paragraphs>231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GETTING TO KNOW PLANTS</vt:lpstr>
      <vt:lpstr>WHY STUDY PLANTS?</vt:lpstr>
      <vt:lpstr>CLASSIFICATION OF PLANTS</vt:lpstr>
      <vt:lpstr>HERBS</vt:lpstr>
      <vt:lpstr>PowerPoint Presentation</vt:lpstr>
      <vt:lpstr>SHRUBS</vt:lpstr>
      <vt:lpstr>TREES</vt:lpstr>
      <vt:lpstr>There are two other kinds of plants.  They are:                                 Creepers                                        &amp;                                 Climbers </vt:lpstr>
      <vt:lpstr>CREEPERS</vt:lpstr>
      <vt:lpstr>CLIMBERS</vt:lpstr>
      <vt:lpstr>PARTS OF A PLANT</vt:lpstr>
      <vt:lpstr>STEM</vt:lpstr>
      <vt:lpstr>ACTIVITY: To show how the stem helps in the conduction  of water.</vt:lpstr>
      <vt:lpstr>LEAF : PARTS OF A LEAF</vt:lpstr>
      <vt:lpstr>BRAIN TEASERS</vt:lpstr>
      <vt:lpstr>LEAF VENATION </vt:lpstr>
      <vt:lpstr>LEAF VENATION                       continued</vt:lpstr>
      <vt:lpstr>FUNCTIONS OF A LEAF</vt:lpstr>
      <vt:lpstr>FUNCTIONS OF A LEAF                  continued</vt:lpstr>
      <vt:lpstr>ROOTS</vt:lpstr>
      <vt:lpstr>TYPES OF ROOTS</vt:lpstr>
      <vt:lpstr>TYPES OF ROOTS                       continued</vt:lpstr>
      <vt:lpstr>FUNCTIONS OF ROOTS</vt:lpstr>
      <vt:lpstr>FUNCTIONS OF ROOTS              continued</vt:lpstr>
      <vt:lpstr>FLOWERS</vt:lpstr>
      <vt:lpstr>PARTS OF A FLOWER</vt:lpstr>
      <vt:lpstr>PARTS OF A FLOWER</vt:lpstr>
      <vt:lpstr>PARTS OF A FLOWER                 continued</vt:lpstr>
      <vt:lpstr>PARTS OF A FLOWER                 continued</vt:lpstr>
      <vt:lpstr>PARTS OF A FLOWER                 continued</vt:lpstr>
      <vt:lpstr>PARTS OF A FLOWER                 continued</vt:lpstr>
      <vt:lpstr>BRAIN TEASERS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PLANTS</dc:title>
  <dc:creator>Auditi</dc:creator>
  <cp:lastModifiedBy>VP</cp:lastModifiedBy>
  <cp:revision>208</cp:revision>
  <dcterms:created xsi:type="dcterms:W3CDTF">2020-06-10T10:38:20Z</dcterms:created>
  <dcterms:modified xsi:type="dcterms:W3CDTF">2020-06-20T08:02:45Z</dcterms:modified>
</cp:coreProperties>
</file>